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9"/>
  </p:notesMasterIdLst>
  <p:sldIdLst>
    <p:sldId id="328" r:id="rId2"/>
    <p:sldId id="335" r:id="rId3"/>
    <p:sldId id="395" r:id="rId4"/>
    <p:sldId id="385" r:id="rId5"/>
    <p:sldId id="396" r:id="rId6"/>
    <p:sldId id="408" r:id="rId7"/>
    <p:sldId id="394" r:id="rId8"/>
    <p:sldId id="399" r:id="rId9"/>
    <p:sldId id="402" r:id="rId10"/>
    <p:sldId id="403" r:id="rId11"/>
    <p:sldId id="400" r:id="rId12"/>
    <p:sldId id="401" r:id="rId13"/>
    <p:sldId id="405" r:id="rId14"/>
    <p:sldId id="406" r:id="rId15"/>
    <p:sldId id="412" r:id="rId16"/>
    <p:sldId id="411" r:id="rId17"/>
    <p:sldId id="404" r:id="rId18"/>
    <p:sldId id="407" r:id="rId19"/>
    <p:sldId id="414" r:id="rId20"/>
    <p:sldId id="417" r:id="rId21"/>
    <p:sldId id="418" r:id="rId22"/>
    <p:sldId id="419" r:id="rId23"/>
    <p:sldId id="420" r:id="rId24"/>
    <p:sldId id="410" r:id="rId25"/>
    <p:sldId id="359" r:id="rId26"/>
    <p:sldId id="421" r:id="rId27"/>
    <p:sldId id="409" r:id="rId28"/>
    <p:sldId id="392" r:id="rId29"/>
    <p:sldId id="397" r:id="rId30"/>
    <p:sldId id="398" r:id="rId31"/>
    <p:sldId id="386" r:id="rId32"/>
    <p:sldId id="334" r:id="rId33"/>
    <p:sldId id="387" r:id="rId34"/>
    <p:sldId id="388" r:id="rId35"/>
    <p:sldId id="389" r:id="rId36"/>
    <p:sldId id="391" r:id="rId37"/>
    <p:sldId id="3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385"/>
            <p14:sldId id="396"/>
            <p14:sldId id="408"/>
            <p14:sldId id="394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04"/>
            <p14:sldId id="407"/>
            <p14:sldId id="414"/>
            <p14:sldId id="417"/>
            <p14:sldId id="418"/>
            <p14:sldId id="419"/>
            <p14:sldId id="420"/>
            <p14:sldId id="410"/>
            <p14:sldId id="359"/>
          </p14:sldIdLst>
        </p14:section>
        <p14:section name="제목 없는 구역" id="{D021C70D-F16F-44EA-8882-C67E16865ED0}">
          <p14:sldIdLst>
            <p14:sldId id="421"/>
            <p14:sldId id="409"/>
            <p14:sldId id="392"/>
            <p14:sldId id="397"/>
            <p14:sldId id="398"/>
            <p14:sldId id="386"/>
            <p14:sldId id="334"/>
            <p14:sldId id="387"/>
            <p14:sldId id="388"/>
            <p14:sldId id="389"/>
            <p14:sldId id="391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66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36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81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041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019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5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3/22/2022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1144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905.0178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9.06035" TargetMode="External"/><Relationship Id="rId5" Type="http://schemas.openxmlformats.org/officeDocument/2006/relationships/hyperlink" Target="https://arxiv.org/pdf/1909.06035.pdf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t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-Ki,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Analysis</a:t>
            </a:r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DARTS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7B0223-F1EC-42E8-87A4-7C67CD60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3578"/>
            <a:ext cx="9144000" cy="247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DE5B-92AC-4342-9256-81CD6DCA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8" y="1235121"/>
            <a:ext cx="7470763" cy="1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3D924-90C0-4FFA-B736-8428939C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38" y="2010570"/>
            <a:ext cx="4661763" cy="452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0DD01-6B80-46C6-AE54-4D46D33A2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148102"/>
            <a:ext cx="3848637" cy="3962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ED590C-6AA5-43C7-A7C5-F82BEB66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83" y="2138576"/>
            <a:ext cx="3600953" cy="3972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Extreme</a:t>
            </a:r>
            <a:r>
              <a:rPr lang="ko-KR" altLang="en-US" dirty="0"/>
              <a:t> </a:t>
            </a:r>
            <a:r>
              <a:rPr lang="en-US" altLang="ko-KR" dirty="0"/>
              <a:t>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1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1" y="1651484"/>
            <a:ext cx="8112004" cy="4120052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Approximation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Code Analysis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Problems Discussed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Research Progress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</a:t>
            </a: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0" y="1144837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2503664"/>
            <a:ext cx="4305901" cy="2076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F20BA-3299-41E4-A6E1-D74E5211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8761" y="4767105"/>
            <a:ext cx="511563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AF0BE12-3D72-4EF6-8B4A-73C72D10F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41747"/>
              </p:ext>
            </p:extLst>
          </p:nvPr>
        </p:nvGraphicFramePr>
        <p:xfrm>
          <a:off x="1297678" y="2146396"/>
          <a:ext cx="654828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142">
                  <a:extLst>
                    <a:ext uri="{9D8B030D-6E8A-4147-A177-3AD203B41FA5}">
                      <a16:colId xmlns:a16="http://schemas.microsoft.com/office/drawing/2014/main" val="3176867682"/>
                    </a:ext>
                  </a:extLst>
                </a:gridCol>
                <a:gridCol w="3274142">
                  <a:extLst>
                    <a:ext uri="{9D8B030D-6E8A-4147-A177-3AD203B41FA5}">
                      <a16:colId xmlns:a16="http://schemas.microsoft.com/office/drawing/2014/main" val="1378613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4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code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43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code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3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Original code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8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Original code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90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of Original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2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 </a:t>
                      </a:r>
                      <a:r>
                        <a:rPr lang="en-US" dirty="0" err="1"/>
                        <a:t>Anealing</a:t>
                      </a:r>
                      <a:r>
                        <a:rPr lang="en-US" dirty="0"/>
                        <a:t> (t=0.1)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05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Temperature </a:t>
                      </a:r>
                      <a:r>
                        <a:rPr lang="en-US" dirty="0" err="1"/>
                        <a:t>Anealing</a:t>
                      </a:r>
                      <a:r>
                        <a:rPr lang="en-US" dirty="0"/>
                        <a:t> (t=0.1)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going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2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Gumbel </a:t>
                      </a:r>
                      <a:r>
                        <a:rPr lang="en-US" dirty="0" err="1"/>
                        <a:t>Softmax</a:t>
                      </a:r>
                      <a:r>
                        <a:rPr lang="en-US" dirty="0"/>
                        <a:t> 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going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9063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EBF920-523E-4B5A-84EB-031F2C2E7993}"/>
              </a:ext>
            </a:extLst>
          </p:cNvPr>
          <p:cNvSpPr txBox="1"/>
          <p:nvPr/>
        </p:nvSpPr>
        <p:spPr>
          <a:xfrm>
            <a:off x="815897" y="1515344"/>
            <a:ext cx="37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7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901296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272389"/>
            <a:ext cx="7732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사료됨</a:t>
            </a:r>
            <a:r>
              <a:rPr lang="en-US" altLang="ko-KR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9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https://arxiv.org/abs/1806.09055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https://github.com/quark0/darts</a:t>
            </a:r>
          </a:p>
          <a:p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https://github.com/dragen1860/DARTS-PyTorch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https://arxiv.org/abs/1909.06035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8"/>
              </a:rPr>
              <a:t>https://arxiv.org/abs/1611.01144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25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89097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203457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704008" y="1335452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31482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1" y="4749085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654120" y="473693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823983" y="3752473"/>
            <a:ext cx="72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Example of a set O : {convolution, pooling, none}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27534-68D6-4F71-9C1D-2F604E83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9" y="3200787"/>
            <a:ext cx="1105054" cy="504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83" y="1221611"/>
            <a:ext cx="6519071" cy="1758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EA451-E01B-4260-8287-0587D0364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83" y="5369268"/>
            <a:ext cx="840788" cy="537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B2F5E-15C5-4749-BBA0-23DE5780D2A9}"/>
              </a:ext>
            </a:extLst>
          </p:cNvPr>
          <p:cNvSpPr txBox="1"/>
          <p:nvPr/>
        </p:nvSpPr>
        <p:spPr>
          <a:xfrm>
            <a:off x="1673307" y="5373815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Mixed operation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DEDBF-0D0E-463E-83F0-64F9A7EC4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43" y="4542818"/>
            <a:ext cx="845300" cy="486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E6E1E-1B7F-4DE1-92BC-DE78CEA27CD9}"/>
              </a:ext>
            </a:extLst>
          </p:cNvPr>
          <p:cNvSpPr txBox="1"/>
          <p:nvPr/>
        </p:nvSpPr>
        <p:spPr>
          <a:xfrm>
            <a:off x="1673307" y="4542818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Weights of operations (Vector)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1859764"/>
            <a:ext cx="57158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06129"/>
            <a:ext cx="8063524" cy="71968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447" y="2001301"/>
            <a:ext cx="4972744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154C6-ADB7-4354-89EE-2F21B59C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7" y="3412675"/>
            <a:ext cx="7738683" cy="18106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D85368-DDB1-4A68-8D2A-507E7AA27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60" y="5443912"/>
            <a:ext cx="8474210" cy="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2FCD55-D132-4A03-920B-822D9A33F5E2}"/>
              </a:ext>
            </a:extLst>
          </p:cNvPr>
          <p:cNvGrpSpPr/>
          <p:nvPr/>
        </p:nvGrpSpPr>
        <p:grpSpPr>
          <a:xfrm>
            <a:off x="395737" y="5115324"/>
            <a:ext cx="8474210" cy="1120977"/>
            <a:chOff x="385368" y="4997295"/>
            <a:chExt cx="8474210" cy="1120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F4057F-CAAA-453F-8023-D1CEC036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1" y="5345830"/>
              <a:ext cx="7675120" cy="772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AB4D53-7D5F-459A-B85D-F0DC1F778662}"/>
                </a:ext>
              </a:extLst>
            </p:cNvPr>
            <p:cNvSpPr txBox="1"/>
            <p:nvPr/>
          </p:nvSpPr>
          <p:spPr>
            <a:xfrm>
              <a:off x="385368" y="499729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Finite difference approximation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3F7C39-AB87-417F-B49A-FEAF02AB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5932" y="5722576"/>
              <a:ext cx="393646" cy="3567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9A65FB-B30D-41A5-98E9-E7E998085A52}"/>
              </a:ext>
            </a:extLst>
          </p:cNvPr>
          <p:cNvGrpSpPr/>
          <p:nvPr/>
        </p:nvGrpSpPr>
        <p:grpSpPr>
          <a:xfrm>
            <a:off x="334715" y="2778237"/>
            <a:ext cx="8474210" cy="2060905"/>
            <a:chOff x="334895" y="2680525"/>
            <a:chExt cx="8474210" cy="2060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BB81B6-8FA9-44EF-8362-5F85F8C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038" y="3237216"/>
              <a:ext cx="6249272" cy="4858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1B862-8179-4B53-9753-EE352ECE5356}"/>
                </a:ext>
              </a:extLst>
            </p:cNvPr>
            <p:cNvSpPr txBox="1"/>
            <p:nvPr/>
          </p:nvSpPr>
          <p:spPr>
            <a:xfrm>
              <a:off x="334895" y="268052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Applying chain rule to the approximate architecture gradient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A72D86-72CD-4DD0-AD79-42EB81E8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947" y="3358776"/>
              <a:ext cx="419158" cy="3810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7E0414-D6B2-4B94-A148-2087CD6E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120" y="3849400"/>
              <a:ext cx="3953427" cy="4001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2A4E-2168-4A8E-B667-D6437AE3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0424" y="4312745"/>
              <a:ext cx="3305636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882338"/>
            <a:ext cx="7738683" cy="1810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/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train_search.py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1.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2.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train.py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train the model which learned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test.py</a:t>
                </a:r>
              </a:p>
              <a:p>
                <a:r>
                  <a:rPr lang="en-US" dirty="0"/>
                  <a:t>    - infer()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blipFill>
                <a:blip r:embed="rId6"/>
                <a:stretch>
                  <a:fillRect l="-626" t="-1165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E6E94-4FE2-4072-A3D6-CEF35DD4CBD4}"/>
              </a:ext>
            </a:extLst>
          </p:cNvPr>
          <p:cNvCxnSpPr/>
          <p:nvPr/>
        </p:nvCxnSpPr>
        <p:spPr>
          <a:xfrm>
            <a:off x="6941574" y="1809135"/>
            <a:ext cx="6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563FD7-8B29-40E8-8787-EAB1210D7FAA}"/>
              </a:ext>
            </a:extLst>
          </p:cNvPr>
          <p:cNvCxnSpPr>
            <a:cxnSpLocks/>
          </p:cNvCxnSpPr>
          <p:nvPr/>
        </p:nvCxnSpPr>
        <p:spPr>
          <a:xfrm flipV="1">
            <a:off x="7590503" y="1809135"/>
            <a:ext cx="0" cy="1996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D2052-CAB0-4912-963C-37E52310433D}"/>
              </a:ext>
            </a:extLst>
          </p:cNvPr>
          <p:cNvCxnSpPr>
            <a:cxnSpLocks/>
          </p:cNvCxnSpPr>
          <p:nvPr/>
        </p:nvCxnSpPr>
        <p:spPr>
          <a:xfrm flipH="1">
            <a:off x="2536723" y="3796630"/>
            <a:ext cx="5053780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89243B-8C32-4B47-A8D6-523EBE4916C1}"/>
              </a:ext>
            </a:extLst>
          </p:cNvPr>
          <p:cNvCxnSpPr>
            <a:cxnSpLocks/>
          </p:cNvCxnSpPr>
          <p:nvPr/>
        </p:nvCxnSpPr>
        <p:spPr>
          <a:xfrm>
            <a:off x="5186516" y="2217174"/>
            <a:ext cx="2079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BA7D-06C9-4577-A2C3-664C9BC35A53}"/>
              </a:ext>
            </a:extLst>
          </p:cNvPr>
          <p:cNvCxnSpPr>
            <a:cxnSpLocks/>
          </p:cNvCxnSpPr>
          <p:nvPr/>
        </p:nvCxnSpPr>
        <p:spPr>
          <a:xfrm flipV="1">
            <a:off x="7266038" y="2217174"/>
            <a:ext cx="0" cy="187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9549B0-5DD7-4B71-A2F7-B7E1F06E10DB}"/>
              </a:ext>
            </a:extLst>
          </p:cNvPr>
          <p:cNvCxnSpPr>
            <a:cxnSpLocks/>
          </p:cNvCxnSpPr>
          <p:nvPr/>
        </p:nvCxnSpPr>
        <p:spPr>
          <a:xfrm flipH="1">
            <a:off x="2536723" y="4088094"/>
            <a:ext cx="472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1A3DC0-BF22-4ACE-B0C1-C048B436AFCA}"/>
              </a:ext>
            </a:extLst>
          </p:cNvPr>
          <p:cNvCxnSpPr>
            <a:cxnSpLocks/>
          </p:cNvCxnSpPr>
          <p:nvPr/>
        </p:nvCxnSpPr>
        <p:spPr>
          <a:xfrm>
            <a:off x="4768645" y="2487562"/>
            <a:ext cx="89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501823-AE02-42E2-8DEB-AAA6F0AEE0CD}"/>
              </a:ext>
            </a:extLst>
          </p:cNvPr>
          <p:cNvCxnSpPr>
            <a:cxnSpLocks/>
          </p:cNvCxnSpPr>
          <p:nvPr/>
        </p:nvCxnSpPr>
        <p:spPr>
          <a:xfrm flipV="1">
            <a:off x="5663381" y="2487562"/>
            <a:ext cx="0" cy="297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8863D5-75EC-4787-8909-C46332473192}"/>
              </a:ext>
            </a:extLst>
          </p:cNvPr>
          <p:cNvCxnSpPr>
            <a:cxnSpLocks/>
          </p:cNvCxnSpPr>
          <p:nvPr/>
        </p:nvCxnSpPr>
        <p:spPr>
          <a:xfrm flipH="1">
            <a:off x="4547640" y="5459694"/>
            <a:ext cx="1115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63032</TotalTime>
  <Words>820</Words>
  <Application>Microsoft Office PowerPoint</Application>
  <PresentationFormat>화면 슬라이드 쇼(4:3)</PresentationFormat>
  <Paragraphs>178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1128</cp:revision>
  <cp:lastPrinted>2021-06-14T00:51:48Z</cp:lastPrinted>
  <dcterms:created xsi:type="dcterms:W3CDTF">2018-11-22T08:09:53Z</dcterms:created>
  <dcterms:modified xsi:type="dcterms:W3CDTF">2022-03-22T04:41:26Z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